
<file path=[Content_Types].xml><?xml version="1.0" encoding="utf-8"?>
<Types xmlns="http://schemas.openxmlformats.org/package/2006/content-types">
  <Default Extension="glb" ContentType="model/gltf.binary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6"/>
  </p:notesMasterIdLst>
  <p:handoutMasterIdLst>
    <p:handoutMasterId r:id="rId17"/>
  </p:handoutMasterIdLst>
  <p:sldIdLst>
    <p:sldId id="258" r:id="rId2"/>
    <p:sldId id="266" r:id="rId3"/>
    <p:sldId id="265" r:id="rId4"/>
    <p:sldId id="267" r:id="rId5"/>
    <p:sldId id="268" r:id="rId6"/>
    <p:sldId id="271" r:id="rId7"/>
    <p:sldId id="274" r:id="rId8"/>
    <p:sldId id="272" r:id="rId9"/>
    <p:sldId id="269" r:id="rId10"/>
    <p:sldId id="276" r:id="rId11"/>
    <p:sldId id="275" r:id="rId12"/>
    <p:sldId id="257" r:id="rId13"/>
    <p:sldId id="273" r:id="rId14"/>
    <p:sldId id="277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3F03C9A-87FF-40F2-B55B-A28015F4A62F}" v="11" dt="2024-05-18T12:25:02.912"/>
  </p1510:revLst>
</p1510:revInfo>
</file>

<file path=ppt/tableStyles.xml><?xml version="1.0" encoding="utf-8"?>
<a:tblStyleLst xmlns:a="http://schemas.openxmlformats.org/drawingml/2006/main" def="{125E5076-3810-47DD-B79F-674D7AD40C01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16" autoAdjust="0"/>
  </p:normalViewPr>
  <p:slideViewPr>
    <p:cSldViewPr snapToGrid="0">
      <p:cViewPr varScale="1">
        <p:scale>
          <a:sx n="78" d="100"/>
          <a:sy n="78" d="100"/>
        </p:scale>
        <p:origin x="878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dhe hirani" userId="412b8a88467f73af" providerId="LiveId" clId="{33F03C9A-87FF-40F2-B55B-A28015F4A62F}"/>
    <pc:docChg chg="custSel modSld">
      <pc:chgData name="Radhe hirani" userId="412b8a88467f73af" providerId="LiveId" clId="{33F03C9A-87FF-40F2-B55B-A28015F4A62F}" dt="2024-05-25T08:21:48.815" v="29" actId="20577"/>
      <pc:docMkLst>
        <pc:docMk/>
      </pc:docMkLst>
      <pc:sldChg chg="modSp">
        <pc:chgData name="Radhe hirani" userId="412b8a88467f73af" providerId="LiveId" clId="{33F03C9A-87FF-40F2-B55B-A28015F4A62F}" dt="2024-05-18T12:25:02.912" v="10" actId="20577"/>
        <pc:sldMkLst>
          <pc:docMk/>
          <pc:sldMk cId="2394598200" sldId="257"/>
        </pc:sldMkLst>
        <pc:spChg chg="mod">
          <ac:chgData name="Radhe hirani" userId="412b8a88467f73af" providerId="LiveId" clId="{33F03C9A-87FF-40F2-B55B-A28015F4A62F}" dt="2024-05-18T12:25:02.912" v="10" actId="20577"/>
          <ac:spMkLst>
            <pc:docMk/>
            <pc:sldMk cId="2394598200" sldId="257"/>
            <ac:spMk id="8" creationId="{5FC6C278-4035-446A-A94B-030E792FDDF5}"/>
          </ac:spMkLst>
        </pc:spChg>
      </pc:sldChg>
      <pc:sldChg chg="modSp mod">
        <pc:chgData name="Radhe hirani" userId="412b8a88467f73af" providerId="LiveId" clId="{33F03C9A-87FF-40F2-B55B-A28015F4A62F}" dt="2024-05-25T08:21:48.815" v="29" actId="20577"/>
        <pc:sldMkLst>
          <pc:docMk/>
          <pc:sldMk cId="2557516962" sldId="258"/>
        </pc:sldMkLst>
        <pc:spChg chg="mod">
          <ac:chgData name="Radhe hirani" userId="412b8a88467f73af" providerId="LiveId" clId="{33F03C9A-87FF-40F2-B55B-A28015F4A62F}" dt="2024-05-25T08:21:48.815" v="29" actId="20577"/>
          <ac:spMkLst>
            <pc:docMk/>
            <pc:sldMk cId="2557516962" sldId="258"/>
            <ac:spMk id="3" creationId="{5A9A3178-CB65-4687-BC8A-DBB6F3C6EF12}"/>
          </ac:spMkLst>
        </pc:spChg>
      </pc:sldChg>
      <pc:sldChg chg="modSp mod">
        <pc:chgData name="Radhe hirani" userId="412b8a88467f73af" providerId="LiveId" clId="{33F03C9A-87FF-40F2-B55B-A28015F4A62F}" dt="2024-05-25T08:21:41.752" v="26" actId="5793"/>
        <pc:sldMkLst>
          <pc:docMk/>
          <pc:sldMk cId="1704273761" sldId="272"/>
        </pc:sldMkLst>
        <pc:spChg chg="mod">
          <ac:chgData name="Radhe hirani" userId="412b8a88467f73af" providerId="LiveId" clId="{33F03C9A-87FF-40F2-B55B-A28015F4A62F}" dt="2024-05-25T08:21:41.752" v="26" actId="5793"/>
          <ac:spMkLst>
            <pc:docMk/>
            <pc:sldMk cId="1704273761" sldId="272"/>
            <ac:spMk id="2" creationId="{F9C47A54-47D1-CDD2-4431-B509976CE3E7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C0FB670-7427-4185-8511-6F36A014306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ED473D-6081-4804-9B28-4FA7D2C3831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39C193-D30F-4B7A-8956-32E4F6D9D2C9}" type="datetimeFigureOut">
              <a:rPr lang="en-US" smtClean="0"/>
              <a:t>5/25/2024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B68452-BA11-400A-8E67-C003922CC3D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90A332-336E-4B1B-9128-655A1F9DBA4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2948B1-B6D3-4578-932F-6AE7124E5E1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51354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10.png>
</file>

<file path=ppt/media/image12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6AC78B-5884-4D24-983C-916233003E85}" type="datetimeFigureOut">
              <a:rPr lang="en-US" smtClean="0"/>
              <a:t>5/25/2024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2AB528-7684-4A37-99F6-46340DCC2B3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28818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 userDrawn="1"/>
        </p:nvSpPr>
        <p:spPr bwMode="auto">
          <a:xfrm>
            <a:off x="11784011" y="345139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78819" y="2270908"/>
            <a:ext cx="7034362" cy="2188992"/>
          </a:xfrm>
        </p:spPr>
        <p:txBody>
          <a:bodyPr anchor="ctr" anchorCtr="0">
            <a:noAutofit/>
          </a:bodyPr>
          <a:lstStyle>
            <a:lvl1pPr algn="ctr">
              <a:lnSpc>
                <a:spcPct val="85000"/>
              </a:lnSpc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6793" y="5024051"/>
            <a:ext cx="7034362" cy="1052898"/>
          </a:xfrm>
        </p:spPr>
        <p:txBody>
          <a:bodyPr anchor="ctr" anchorCtr="0">
            <a:norm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2000" b="0" i="1" baseline="0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584338" y="6314440"/>
            <a:ext cx="1596622" cy="365125"/>
          </a:xfrm>
        </p:spPr>
        <p:txBody>
          <a:bodyPr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F35A1469-2D5F-4CF6-9A65-876A4BCDDACA}" type="datetime8">
              <a:rPr lang="en-US" noProof="0" smtClean="0"/>
              <a:t>5/25/2024 1:50 PM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15066" y="6314440"/>
            <a:ext cx="5122683" cy="365125"/>
          </a:xfrm>
        </p:spPr>
        <p:txBody>
          <a:bodyPr/>
          <a:lstStyle>
            <a:lvl1pPr algn="l">
              <a:defRPr b="0">
                <a:solidFill>
                  <a:schemeClr val="tx2"/>
                </a:solidFill>
              </a:defRPr>
            </a:lvl1pPr>
          </a:lstStyle>
          <a:p>
            <a:r>
              <a:rPr lang="en-US" noProof="0" dirty="0"/>
              <a:t>Add a footer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572151"/>
            <a:ext cx="407988" cy="365125"/>
          </a:xfrm>
        </p:spPr>
        <p:txBody>
          <a:bodyPr/>
          <a:lstStyle>
            <a:lvl1pPr algn="r">
              <a:defRPr>
                <a:solidFill>
                  <a:schemeClr val="bg2"/>
                </a:solidFill>
              </a:defRPr>
            </a:lvl1pPr>
          </a:lstStyle>
          <a:p>
            <a:fld id="{7AAC19ED-7CFA-4AF2-BE7E-6017F4B12C94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115496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792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60054D9-7800-4106-9C2D-E383D9D6A16D}"/>
              </a:ext>
            </a:extLst>
          </p:cNvPr>
          <p:cNvSpPr/>
          <p:nvPr userDrawn="1"/>
        </p:nvSpPr>
        <p:spPr>
          <a:xfrm>
            <a:off x="6901869" y="0"/>
            <a:ext cx="529336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FEBBCD-CBA1-4D0B-806D-FC14D8656200}" type="datetime8">
              <a:rPr lang="en-US" noProof="0" smtClean="0"/>
              <a:t>5/25/2024 1:50 PM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  <a:p>
            <a:endParaRPr lang="en-US" noProof="0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EFBAD01-7A3E-42FB-9A1E-EAF5F97616A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146659" y="688779"/>
            <a:ext cx="5746376" cy="5223072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ltGray">
          <a:xfrm>
            <a:off x="7213600" y="280278"/>
            <a:ext cx="4641006" cy="2397608"/>
          </a:xfrm>
        </p:spPr>
        <p:txBody>
          <a:bodyPr anchor="ctr" anchorCtr="0"/>
          <a:lstStyle>
            <a:lvl1pPr algn="ctr">
              <a:defRPr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2" name="Freeform 6" title="Page Number Shape">
            <a:extLst>
              <a:ext uri="{FF2B5EF4-FFF2-40B4-BE49-F238E27FC236}">
                <a16:creationId xmlns:a16="http://schemas.microsoft.com/office/drawing/2014/main" id="{B162E9BD-1CEB-41D5-8DEB-7C5EDF3B01C3}"/>
              </a:ext>
            </a:extLst>
          </p:cNvPr>
          <p:cNvSpPr/>
          <p:nvPr userDrawn="1"/>
        </p:nvSpPr>
        <p:spPr bwMode="auto">
          <a:xfrm>
            <a:off x="11792583" y="356478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4688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62000" y="557784"/>
            <a:ext cx="3831336" cy="4956048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181600" y="558065"/>
            <a:ext cx="6245352" cy="914400"/>
          </a:xfrm>
        </p:spPr>
        <p:txBody>
          <a:bodyPr anchor="b"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5181600" y="1526671"/>
            <a:ext cx="6245352" cy="175564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5181600" y="3700826"/>
            <a:ext cx="6248400" cy="914400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5181600" y="4669432"/>
            <a:ext cx="6245352" cy="175564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2C437-5C9D-4B1A-9C56-1C544AB8146E}" type="datetime8">
              <a:rPr lang="en-US" noProof="0" smtClean="0"/>
              <a:t>5/25/2024 1:50 PM</a:t>
            </a:fld>
            <a:endParaRPr lang="en-US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  <a:p>
            <a:endParaRPr lang="en-US" noProof="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19ED-7CFA-4AF2-BE7E-6017F4B12C94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267677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62000" y="557784"/>
            <a:ext cx="3831336" cy="4956048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2C437-5C9D-4B1A-9C56-1C544AB8146E}" type="datetime8">
              <a:rPr lang="en-US" noProof="0" smtClean="0"/>
              <a:t>5/25/2024 1:50 PM</a:t>
            </a:fld>
            <a:endParaRPr lang="en-US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  <a:p>
            <a:endParaRPr lang="en-US" noProof="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19ED-7CFA-4AF2-BE7E-6017F4B12C94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A1651A72-6E17-4CF4-8218-285FCAC88EC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181600" y="557784"/>
            <a:ext cx="6248400" cy="2307964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E2A31231-1080-4CC0-9896-EF779EE27CB5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165121" y="2950589"/>
            <a:ext cx="6188679" cy="2563243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603272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62000" y="557784"/>
            <a:ext cx="3831336" cy="4956048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2C437-5C9D-4B1A-9C56-1C544AB8146E}" type="datetime8">
              <a:rPr lang="en-US" noProof="0" smtClean="0"/>
              <a:t>5/25/2024 1:50 PM</a:t>
            </a:fld>
            <a:endParaRPr lang="en-US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  <a:p>
            <a:endParaRPr lang="en-US" noProof="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19ED-7CFA-4AF2-BE7E-6017F4B12C94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239529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F2D3B-BB2C-4EA8-8616-6D874F8BB777}" type="datetime8">
              <a:rPr lang="en-US" noProof="0" smtClean="0"/>
              <a:t>5/25/2024 1:50 PM</a:t>
            </a:fld>
            <a:endParaRPr lang="en-US" noProof="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  <a:p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19ED-7CFA-4AF2-BE7E-6017F4B12C94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995397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62000" y="555479"/>
            <a:ext cx="3838776" cy="1921022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44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81600" y="564147"/>
            <a:ext cx="6248400" cy="5622644"/>
          </a:xfrm>
        </p:spPr>
        <p:txBody>
          <a:bodyPr/>
          <a:lstStyle>
            <a:lvl1pPr>
              <a:lnSpc>
                <a:spcPct val="112000"/>
              </a:lnSpc>
              <a:defRPr sz="2000"/>
            </a:lvl1pPr>
            <a:lvl2pPr>
              <a:lnSpc>
                <a:spcPct val="112000"/>
              </a:lnSpc>
              <a:defRPr sz="1800"/>
            </a:lvl2pPr>
            <a:lvl3pPr>
              <a:lnSpc>
                <a:spcPct val="112000"/>
              </a:lnSpc>
              <a:defRPr sz="1600"/>
            </a:lvl3pPr>
            <a:lvl4pPr>
              <a:lnSpc>
                <a:spcPct val="112000"/>
              </a:lnSpc>
              <a:defRPr sz="1400"/>
            </a:lvl4pPr>
            <a:lvl5pPr>
              <a:lnSpc>
                <a:spcPct val="112000"/>
              </a:lnSpc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762000" y="2621512"/>
            <a:ext cx="3838776" cy="3239537"/>
          </a:xfrm>
        </p:spPr>
        <p:txBody>
          <a:bodyPr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5E975-0B6B-4B58-A4AA-C8F33B87478E}" type="datetime8">
              <a:rPr lang="en-US" noProof="0" smtClean="0"/>
              <a:t>5/25/2024 1:50 PM</a:t>
            </a:fld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19ED-7CFA-4AF2-BE7E-6017F4B12C94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403686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62000" y="555479"/>
            <a:ext cx="3838776" cy="1921022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44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762000" y="2621512"/>
            <a:ext cx="3838776" cy="3239537"/>
          </a:xfrm>
        </p:spPr>
        <p:txBody>
          <a:bodyPr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5E975-0B6B-4B58-A4AA-C8F33B87478E}" type="datetime8">
              <a:rPr lang="en-US" noProof="0" smtClean="0"/>
              <a:t>5/25/2024 1:50 PM</a:t>
            </a:fld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19ED-7CFA-4AF2-BE7E-6017F4B12C94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B3A5F786-D848-499D-B37D-96CF11DE90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555480"/>
            <a:ext cx="6246812" cy="530557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17262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118920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88913" y="1143293"/>
            <a:ext cx="7034362" cy="4268965"/>
          </a:xfrm>
        </p:spPr>
        <p:txBody>
          <a:bodyPr anchor="t">
            <a:normAutofit/>
          </a:bodyPr>
          <a:lstStyle>
            <a:lvl1pPr algn="l">
              <a:lnSpc>
                <a:spcPct val="85000"/>
              </a:lnSpc>
              <a:defRPr sz="7700" cap="all" baseline="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8914" y="5537925"/>
            <a:ext cx="7034362" cy="706355"/>
          </a:xfrm>
        </p:spPr>
        <p:txBody>
          <a:bodyPr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sz="2000" b="0" i="1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88913" y="6314440"/>
            <a:ext cx="1596622" cy="365125"/>
          </a:xfrm>
        </p:spPr>
        <p:txBody>
          <a:bodyPr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0CEE1DAB-B868-4EEB-BD54-B9BAB6F58361}" type="datetime8">
              <a:rPr lang="en-US" noProof="0" smtClean="0"/>
              <a:t>5/25/2024 1:50 PM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00591" y="6314440"/>
            <a:ext cx="5122683" cy="365125"/>
          </a:xfrm>
        </p:spPr>
        <p:txBody>
          <a:bodyPr/>
          <a:lstStyle>
            <a:lvl1pPr algn="l">
              <a:defRPr b="0">
                <a:solidFill>
                  <a:schemeClr val="tx2"/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  <a:p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1416216"/>
            <a:ext cx="407988" cy="365125"/>
          </a:xfrm>
        </p:spPr>
        <p:txBody>
          <a:bodyPr/>
          <a:lstStyle>
            <a:lvl1pPr algn="r">
              <a:defRPr>
                <a:solidFill>
                  <a:schemeClr val="bg2"/>
                </a:solidFill>
              </a:defRPr>
            </a:lvl1pPr>
          </a:lstStyle>
          <a:p>
            <a:fld id="{7AAC19ED-7CFA-4AF2-BE7E-6017F4B12C94}" type="slidenum">
              <a:rPr lang="en-US" noProof="0" smtClean="0"/>
              <a:t>‹#›</a:t>
            </a:fld>
            <a:endParaRPr lang="en-US" noProof="0" dirty="0"/>
          </a:p>
        </p:txBody>
      </p:sp>
      <p:cxnSp>
        <p:nvCxnSpPr>
          <p:cNvPr id="9" name="Straight Connector 8" title="Verticle Rule Line"/>
          <p:cNvCxnSpPr/>
          <p:nvPr/>
        </p:nvCxnSpPr>
        <p:spPr>
          <a:xfrm>
            <a:off x="773855" y="1257300"/>
            <a:ext cx="0" cy="560070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13771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79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A88A9-102E-4111-86E0-D51E9CB704AA}" type="datetime8">
              <a:rPr lang="en-US" noProof="0" smtClean="0"/>
              <a:t>5/25/2024 1:50 PM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  <a:p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19ED-7CFA-4AF2-BE7E-6017F4B12C94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69934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2278772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6BD67-B37A-4DEF-9054-A91A6B18355E}" type="datetime8">
              <a:rPr lang="en-US" noProof="0" smtClean="0"/>
              <a:t>5/25/2024 1:50 PM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  <a:p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19ED-7CFA-4AF2-BE7E-6017F4B12C94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EFBAD01-7A3E-42FB-9A1E-EAF5F97616A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762001" y="2981325"/>
            <a:ext cx="1866900" cy="282892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9" name="Content Placeholder 7">
            <a:extLst>
              <a:ext uri="{FF2B5EF4-FFF2-40B4-BE49-F238E27FC236}">
                <a16:creationId xmlns:a16="http://schemas.microsoft.com/office/drawing/2014/main" id="{E983FCBB-03A1-486A-BDE2-92BD88EA0FCF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2729006" y="2981325"/>
            <a:ext cx="1866900" cy="282892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113653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D3432B8B-A85D-47CE-98BC-3DF0B2F26AF4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75400" y="431747"/>
            <a:ext cx="5105400" cy="684633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7088800" y="1468316"/>
            <a:ext cx="4831664" cy="3865070"/>
          </a:xfrm>
        </p:spPr>
        <p:txBody>
          <a:bodyPr anchor="ctr" anchorCtr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235B7-901B-460F-BE63-E630BF7AD92D}" type="datetime8">
              <a:rPr lang="en-US" noProof="0" smtClean="0"/>
              <a:t>5/25/2024 1:50 PM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  <a:p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19ED-7CFA-4AF2-BE7E-6017F4B12C94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541631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5AC8F6D-0687-481A-9761-11AB8A79722C}"/>
              </a:ext>
            </a:extLst>
          </p:cNvPr>
          <p:cNvSpPr/>
          <p:nvPr userDrawn="1"/>
        </p:nvSpPr>
        <p:spPr>
          <a:xfrm>
            <a:off x="0" y="1"/>
            <a:ext cx="12191999" cy="154744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ltGray">
          <a:xfrm>
            <a:off x="762000" y="305678"/>
            <a:ext cx="10667998" cy="1002422"/>
          </a:xfrm>
        </p:spPr>
        <p:txBody>
          <a:bodyPr anchor="ctr" anchorCtr="0"/>
          <a:lstStyle>
            <a:lvl1pPr algn="ctr">
              <a:defRPr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01C1E-44EC-4ED6-87AC-7B26C9BC7568}" type="datetime8">
              <a:rPr lang="en-US" noProof="0" smtClean="0"/>
              <a:t>5/25/2024 1:50 PM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  <a:p>
            <a:endParaRPr lang="en-US" noProof="0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EFBAD01-7A3E-42FB-9A1E-EAF5F97616A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761999" y="2443527"/>
            <a:ext cx="3348000" cy="2291676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4" name="Freeform 6" title="Page Number Shape">
            <a:extLst>
              <a:ext uri="{FF2B5EF4-FFF2-40B4-BE49-F238E27FC236}">
                <a16:creationId xmlns:a16="http://schemas.microsoft.com/office/drawing/2014/main" id="{0370AA61-B230-4320-8591-17B9EA527174}"/>
              </a:ext>
            </a:extLst>
          </p:cNvPr>
          <p:cNvSpPr/>
          <p:nvPr userDrawn="1"/>
        </p:nvSpPr>
        <p:spPr bwMode="auto">
          <a:xfrm>
            <a:off x="11792583" y="356478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AAC19ED-7CFA-4AF2-BE7E-6017F4B12C9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5" name="Content Placeholder 7">
            <a:extLst>
              <a:ext uri="{FF2B5EF4-FFF2-40B4-BE49-F238E27FC236}">
                <a16:creationId xmlns:a16="http://schemas.microsoft.com/office/drawing/2014/main" id="{AF3C3132-3E24-455C-9341-F3767C087D59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421999" y="2443527"/>
            <a:ext cx="3348000" cy="2291676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6" name="Content Placeholder 7">
            <a:extLst>
              <a:ext uri="{FF2B5EF4-FFF2-40B4-BE49-F238E27FC236}">
                <a16:creationId xmlns:a16="http://schemas.microsoft.com/office/drawing/2014/main" id="{2A783413-0A31-4F6C-B545-866183ABB00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081999" y="2443527"/>
            <a:ext cx="3348000" cy="2291676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2781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bg bwMode="grayWhite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C8E5ED0-7922-414F-9B0F-CA82F0A3C660}"/>
              </a:ext>
            </a:extLst>
          </p:cNvPr>
          <p:cNvSpPr/>
          <p:nvPr userDrawn="1"/>
        </p:nvSpPr>
        <p:spPr>
          <a:xfrm>
            <a:off x="0" y="1540330"/>
            <a:ext cx="12192000" cy="471560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5AC8F6D-0687-481A-9761-11AB8A79722C}"/>
              </a:ext>
            </a:extLst>
          </p:cNvPr>
          <p:cNvSpPr/>
          <p:nvPr userDrawn="1"/>
        </p:nvSpPr>
        <p:spPr>
          <a:xfrm>
            <a:off x="0" y="1"/>
            <a:ext cx="12191999" cy="154744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28571" y="6314440"/>
            <a:ext cx="3814856" cy="365125"/>
          </a:xfrm>
        </p:spPr>
        <p:txBody>
          <a:bodyPr/>
          <a:lstStyle/>
          <a:p>
            <a:fld id="{4AE13B8D-7A39-483F-9092-AB66B2338492}" type="datetime8">
              <a:rPr lang="en-US" noProof="0" smtClean="0"/>
              <a:t>5/25/2024 1:50 PM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  <a:p>
            <a:endParaRPr lang="en-US" noProof="0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EFBAD01-7A3E-42FB-9A1E-EAF5F97616A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761999" y="2875327"/>
            <a:ext cx="3348000" cy="2291676"/>
          </a:xfrm>
        </p:spPr>
        <p:txBody>
          <a:bodyPr anchor="ctr" anchorCtr="0"/>
          <a:lstStyle/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4" name="Freeform 6" title="Page Number Shape">
            <a:extLst>
              <a:ext uri="{FF2B5EF4-FFF2-40B4-BE49-F238E27FC236}">
                <a16:creationId xmlns:a16="http://schemas.microsoft.com/office/drawing/2014/main" id="{0370AA61-B230-4320-8591-17B9EA527174}"/>
              </a:ext>
            </a:extLst>
          </p:cNvPr>
          <p:cNvSpPr/>
          <p:nvPr userDrawn="1"/>
        </p:nvSpPr>
        <p:spPr bwMode="auto">
          <a:xfrm>
            <a:off x="11792583" y="356478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AAC19ED-7CFA-4AF2-BE7E-6017F4B12C9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6" name="Content Placeholder 7">
            <a:extLst>
              <a:ext uri="{FF2B5EF4-FFF2-40B4-BE49-F238E27FC236}">
                <a16:creationId xmlns:a16="http://schemas.microsoft.com/office/drawing/2014/main" id="{2A783413-0A31-4F6C-B545-866183ABB00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081999" y="2875327"/>
            <a:ext cx="3348000" cy="2291676"/>
          </a:xfrm>
        </p:spPr>
        <p:txBody>
          <a:bodyPr anchor="ctr" anchorCtr="0"/>
          <a:lstStyle/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C4C76CE-242A-40DC-B9BA-9F6CD2FEBA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ltGray">
          <a:xfrm>
            <a:off x="761999" y="280278"/>
            <a:ext cx="10676571" cy="1002422"/>
          </a:xfrm>
        </p:spPr>
        <p:txBody>
          <a:bodyPr anchor="ctr" anchorCtr="0"/>
          <a:lstStyle>
            <a:lvl1pPr algn="ctr">
              <a:defRPr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668904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62000" y="352848"/>
            <a:ext cx="10667998" cy="1002422"/>
          </a:xfrm>
        </p:spPr>
        <p:txBody>
          <a:bodyPr anchor="ctr" anchorCtr="0"/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848724" y="1534886"/>
            <a:ext cx="2581273" cy="427536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B421F-7852-47A7-8672-3F4B3DC607FF}" type="datetime8">
              <a:rPr lang="en-US" noProof="0" smtClean="0"/>
              <a:t>5/25/2024 1:50 PM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  <a:p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19ED-7CFA-4AF2-BE7E-6017F4B12C94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EFBAD01-7A3E-42FB-9A1E-EAF5F97616A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762000" y="1534886"/>
            <a:ext cx="7829550" cy="427536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974761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right Content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4768376-ED37-468E-9A28-4A8C73222CFB}"/>
              </a:ext>
            </a:extLst>
          </p:cNvPr>
          <p:cNvSpPr/>
          <p:nvPr userDrawn="1"/>
        </p:nvSpPr>
        <p:spPr>
          <a:xfrm>
            <a:off x="5263637" y="0"/>
            <a:ext cx="6928363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CE990-BAB9-4562-95E3-50660C2796F3}" type="datetime8">
              <a:rPr lang="en-US" noProof="0" smtClean="0"/>
              <a:t>5/25/2024 1:50 PM</a:t>
            </a:fld>
            <a:endParaRPr lang="en-US" noProof="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  <a:p>
            <a:endParaRPr lang="en-US" noProof="0" dirty="0"/>
          </a:p>
        </p:txBody>
      </p:sp>
      <p:sp>
        <p:nvSpPr>
          <p:cNvPr id="6" name="Content Placeholder 12">
            <a:extLst>
              <a:ext uri="{FF2B5EF4-FFF2-40B4-BE49-F238E27FC236}">
                <a16:creationId xmlns:a16="http://schemas.microsoft.com/office/drawing/2014/main" id="{DEDD3AEB-5731-4BFB-B455-2CAA76BB8C1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322695" y="358646"/>
            <a:ext cx="5505450" cy="5896056"/>
          </a:xfrm>
        </p:spPr>
        <p:txBody>
          <a:bodyPr anchor="ctr" anchorCtr="0">
            <a:normAutofit/>
          </a:bodyPr>
          <a:lstStyle>
            <a:lvl1pPr>
              <a:defRPr sz="2800"/>
            </a:lvl1pPr>
          </a:lstStyle>
          <a:p>
            <a:pPr marL="0" lvl="0" indent="0">
              <a:lnSpc>
                <a:spcPct val="100000"/>
              </a:lnSpc>
              <a:spcAft>
                <a:spcPts val="2400"/>
              </a:spcAft>
              <a:buNone/>
            </a:pPr>
            <a:r>
              <a:rPr lang="en-US" sz="3200" noProof="0">
                <a:cs typeface="Segoe UI" panose="020B0502040204020203" pitchFamily="34" charset="0"/>
              </a:rPr>
              <a:t>Edit Master text styles</a:t>
            </a:r>
          </a:p>
        </p:txBody>
      </p:sp>
      <p:sp>
        <p:nvSpPr>
          <p:cNvPr id="8" name="Freeform 6" title="Page Number Shape">
            <a:extLst>
              <a:ext uri="{FF2B5EF4-FFF2-40B4-BE49-F238E27FC236}">
                <a16:creationId xmlns:a16="http://schemas.microsoft.com/office/drawing/2014/main" id="{F054F317-CFFE-48EF-91D4-872C9FE7043D}"/>
              </a:ext>
            </a:extLst>
          </p:cNvPr>
          <p:cNvSpPr/>
          <p:nvPr userDrawn="1"/>
        </p:nvSpPr>
        <p:spPr bwMode="auto">
          <a:xfrm>
            <a:off x="11793378" y="360167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D58896D-DB7B-49E4-87EC-67CEAB2EF5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7570" y="548792"/>
            <a:ext cx="3833906" cy="4952492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911927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6" title="Page Number Shape"/>
          <p:cNvSpPr/>
          <p:nvPr/>
        </p:nvSpPr>
        <p:spPr bwMode="auto">
          <a:xfrm>
            <a:off x="11784011" y="360167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49524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69066"/>
            <a:ext cx="6248398" cy="56551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1" y="593006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9E139DA8-D636-4336-B416-25DD0050B639}" type="datetime8">
              <a:rPr lang="en-US" noProof="0" smtClean="0"/>
              <a:t>5/25/2024 1:50 PM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62001" y="631444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200" b="1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en-US" noProof="0" dirty="0"/>
              <a:t>Add a footer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84011" y="587179"/>
            <a:ext cx="4079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1" baseline="0">
                <a:solidFill>
                  <a:schemeClr val="bg2"/>
                </a:solidFill>
                <a:latin typeface="+mj-lt"/>
              </a:defRPr>
            </a:lvl1pPr>
          </a:lstStyle>
          <a:p>
            <a:fld id="{7AAC19ED-7CFA-4AF2-BE7E-6017F4B12C94}" type="slidenum">
              <a:rPr lang="en-US" noProof="0" smtClean="0"/>
              <a:t>‹#›</a:t>
            </a:fld>
            <a:endParaRPr lang="en-US" noProof="0" dirty="0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>
            <a:off x="0" y="6199730"/>
            <a:ext cx="4495800" cy="0"/>
          </a:xfrm>
          <a:prstGeom prst="line">
            <a:avLst/>
          </a:prstGeom>
          <a:ln w="571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0871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61" r:id="rId2"/>
    <p:sldLayoutId id="2147483662" r:id="rId3"/>
    <p:sldLayoutId id="2147483673" r:id="rId4"/>
    <p:sldLayoutId id="2147483677" r:id="rId5"/>
    <p:sldLayoutId id="2147483674" r:id="rId6"/>
    <p:sldLayoutId id="2147483679" r:id="rId7"/>
    <p:sldLayoutId id="2147483678" r:id="rId8"/>
    <p:sldLayoutId id="2147483676" r:id="rId9"/>
    <p:sldLayoutId id="2147483675" r:id="rId10"/>
    <p:sldLayoutId id="2147483665" r:id="rId11"/>
    <p:sldLayoutId id="2147483682" r:id="rId12"/>
    <p:sldLayoutId id="2147483681" r:id="rId13"/>
    <p:sldLayoutId id="2147483667" r:id="rId14"/>
    <p:sldLayoutId id="2147483668" r:id="rId15"/>
    <p:sldLayoutId id="2147483680" r:id="rId16"/>
  </p:sldLayoutIdLst>
  <p:hf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5000" b="0" i="0" kern="1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20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685800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8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6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4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057400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971800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3429000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886200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32">
          <p15:clr>
            <a:srgbClr val="F26B43"/>
          </p15:clr>
        </p15:guide>
        <p15:guide id="2" pos="480">
          <p15:clr>
            <a:srgbClr val="F26B43"/>
          </p15:clr>
        </p15:guide>
        <p15:guide id="3" orient="horz" pos="432">
          <p15:clr>
            <a:srgbClr val="F26B43"/>
          </p15:clr>
        </p15:guide>
        <p15:guide id="4" pos="7200">
          <p15:clr>
            <a:srgbClr val="F26B43"/>
          </p15:clr>
        </p15:guide>
        <p15:guide id="5" pos="32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o.microsoft.com/fwlink/?linkid=2007348" TargetMode="External"/><Relationship Id="rId2" Type="http://schemas.openxmlformats.org/officeDocument/2006/relationships/hyperlink" Target="https://go.microsoft.com/fwlink/?linkid=2007348" TargetMode="Externa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AA33FEB4-30CE-98AD-F60C-C369F7B3F0A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176981" y="-798871"/>
            <a:ext cx="12368981" cy="8245987"/>
          </a:xfrm>
          <a:prstGeom prst="rect">
            <a:avLst/>
          </a:prstGeom>
          <a:effectLst>
            <a:softEdge rad="63500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478B3CD-9828-4280-95EC-5F9D73400FF8}"/>
              </a:ext>
            </a:extLst>
          </p:cNvPr>
          <p:cNvSpPr>
            <a:spLocks noGrp="1"/>
          </p:cNvSpPr>
          <p:nvPr>
            <p:ph type="ctrTitle"/>
          </p:nvPr>
        </p:nvSpPr>
        <p:spPr bwMode="white"/>
        <p:txBody>
          <a:bodyPr/>
          <a:lstStyle/>
          <a:p>
            <a:r>
              <a:rPr lang="en-US" sz="8000" dirty="0">
                <a:solidFill>
                  <a:schemeClr val="tx1"/>
                </a:solidFill>
              </a:rPr>
              <a:t>DISEASE PREDICTION </a:t>
            </a:r>
            <a:endParaRPr lang="en-US" sz="8000" dirty="0">
              <a:solidFill>
                <a:schemeClr val="accent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9A3178-CB65-4687-BC8A-DBB6F3C6EF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83928" y="4807552"/>
            <a:ext cx="4424143" cy="105289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600" dirty="0">
                <a:solidFill>
                  <a:schemeClr val="tx1"/>
                </a:solidFill>
                <a:cs typeface="Segoe UI" panose="020B0502040204020203" pitchFamily="34" charset="0"/>
              </a:rPr>
              <a:t> MACHINE LEARNING</a:t>
            </a:r>
          </a:p>
        </p:txBody>
      </p:sp>
      <p:sp>
        <p:nvSpPr>
          <p:cNvPr id="4" name="Slide Number Placeholder 3" hidden="1">
            <a:extLst>
              <a:ext uri="{FF2B5EF4-FFF2-40B4-BE49-F238E27FC236}">
                <a16:creationId xmlns:a16="http://schemas.microsoft.com/office/drawing/2014/main" id="{192D9B22-CA63-4CDB-8957-40947F45B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19ED-7CFA-4AF2-BE7E-6017F4B12C94}" type="slidenum">
              <a:rPr lang="en-US" smtClean="0"/>
              <a:t>1</a:t>
            </a:fld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698C1723-6BE3-4292-90F2-43C7A22F50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 bwMode="white">
          <a:xfrm>
            <a:off x="2255864" y="855406"/>
            <a:ext cx="7680270" cy="4478595"/>
            <a:chOff x="2989385" y="1679331"/>
            <a:chExt cx="7376746" cy="2681654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EFF9A4E4-33FF-4BA5-9A1C-6E8B73621BEB}"/>
                </a:ext>
              </a:extLst>
            </p:cNvPr>
            <p:cNvCxnSpPr/>
            <p:nvPr/>
          </p:nvCxnSpPr>
          <p:spPr bwMode="white">
            <a:xfrm>
              <a:off x="2989385" y="1679331"/>
              <a:ext cx="7376746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D9168D7F-9049-4135-9731-02DB8D3CD4C9}"/>
                </a:ext>
              </a:extLst>
            </p:cNvPr>
            <p:cNvCxnSpPr/>
            <p:nvPr/>
          </p:nvCxnSpPr>
          <p:spPr bwMode="white">
            <a:xfrm>
              <a:off x="10366130" y="1688123"/>
              <a:ext cx="0" cy="2672862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0A19D412-8FFA-4958-A76C-EB9E1F690AD9}"/>
                </a:ext>
              </a:extLst>
            </p:cNvPr>
            <p:cNvCxnSpPr/>
            <p:nvPr/>
          </p:nvCxnSpPr>
          <p:spPr bwMode="white">
            <a:xfrm>
              <a:off x="2989385" y="1679331"/>
              <a:ext cx="0" cy="267480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85B0E36-8696-452F-958E-984FBF104D99}"/>
                </a:ext>
              </a:extLst>
            </p:cNvPr>
            <p:cNvCxnSpPr/>
            <p:nvPr/>
          </p:nvCxnSpPr>
          <p:spPr bwMode="white">
            <a:xfrm>
              <a:off x="2989385" y="4354131"/>
              <a:ext cx="1740877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D3F49821-5888-450B-ABA1-D4D7B73EC2AB}"/>
                </a:ext>
              </a:extLst>
            </p:cNvPr>
            <p:cNvCxnSpPr/>
            <p:nvPr/>
          </p:nvCxnSpPr>
          <p:spPr bwMode="white">
            <a:xfrm>
              <a:off x="8625254" y="4360985"/>
              <a:ext cx="1740877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575169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47C93B1-8B3A-2D97-0988-3569055B37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10496" y="628324"/>
            <a:ext cx="5505450" cy="5356877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0715BC0-5387-E355-9703-2E1E0A6A9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455" y="98279"/>
            <a:ext cx="4689436" cy="898043"/>
          </a:xfrm>
        </p:spPr>
        <p:txBody>
          <a:bodyPr>
            <a:normAutofit fontScale="90000"/>
          </a:bodyPr>
          <a:lstStyle/>
          <a:p>
            <a:pPr algn="ctr"/>
            <a:r>
              <a:rPr lang="en-IN" sz="4000" dirty="0"/>
              <a:t>CORRELATION MATRIX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B81A2D8-2572-7F67-761F-3D3818F82102}"/>
              </a:ext>
            </a:extLst>
          </p:cNvPr>
          <p:cNvSpPr txBox="1"/>
          <p:nvPr/>
        </p:nvSpPr>
        <p:spPr>
          <a:xfrm>
            <a:off x="166455" y="1149956"/>
            <a:ext cx="4972392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Confusion matrix is a performance measurement for classification problems.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It summarizes the prediction results of a machine learning model compared to the actual values.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matrix consists of four quadrants: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TP: Model correctly predicts positive class.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TN: Model correctly predicts negative class.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FP: Model predicts positive class incorrectly (false alarm).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FN: Model predicts negative class incorrectly (missed detection).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Confusion matrix helps calculate performance metrics like accuracy, precision, recall, and F1-score.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Visualized as a heatmap, with actual class labels on the y-axis and predicted class labels on the x-axis.</a:t>
            </a:r>
          </a:p>
        </p:txBody>
      </p:sp>
    </p:spTree>
    <p:extLst>
      <p:ext uri="{BB962C8B-B14F-4D97-AF65-F5344CB8AC3E}">
        <p14:creationId xmlns:p14="http://schemas.microsoft.com/office/powerpoint/2010/main" val="31519413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251FF9D-FA38-4BF2-834F-D115A5276A63}"/>
              </a:ext>
            </a:extLst>
          </p:cNvPr>
          <p:cNvSpPr>
            <a:spLocks noGrp="1"/>
          </p:cNvSpPr>
          <p:nvPr>
            <p:ph type="title"/>
          </p:nvPr>
        </p:nvSpPr>
        <p:spPr bwMode="grayWhite"/>
        <p:txBody>
          <a:bodyPr/>
          <a:lstStyle/>
          <a:p>
            <a:pPr marL="0" lvl="0" indent="0" algn="ctr">
              <a:buNone/>
            </a:pPr>
            <a:r>
              <a:rPr lang="en-US" sz="5400" dirty="0"/>
              <a:t>CONFUSION MATRIX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61E5BF8-B883-4420-9EA9-7E920E5D3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19ED-7CFA-4AF2-BE7E-6017F4B12C94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B514FC8-E9E3-96C6-0021-71C34CECD5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2248" y="1675656"/>
            <a:ext cx="5347504" cy="4507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2127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98DCA46-603B-4178-8707-30E192CE6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Results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hlinkClick r:id="rId2"/>
                <a:extLst>
                  <a:ext uri="{FF2B5EF4-FFF2-40B4-BE49-F238E27FC236}">
                    <a16:creationId xmlns:a16="http://schemas.microsoft.com/office/drawing/2014/main" id="{5FC6C278-4035-446A-A94B-030E792FDDF5}"/>
                  </a:ext>
                </a:extLst>
              </p:cNvPr>
              <p:cNvSpPr txBox="1"/>
              <p:nvPr/>
            </p:nvSpPr>
            <p:spPr>
              <a:xfrm>
                <a:off x="5181601" y="557784"/>
                <a:ext cx="6248399" cy="4454054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lstStyle/>
              <a:p>
                <a:r>
                  <a:rPr lang="en-US" sz="2800" dirty="0">
                    <a:solidFill>
                      <a:srgbClr val="0070C0"/>
                    </a:solidFill>
                  </a:rPr>
                  <a:t>Accuracy</a:t>
                </a:r>
                <a:r>
                  <a:rPr lang="en-US" sz="3600" dirty="0">
                    <a:solidFill>
                      <a:srgbClr val="0070C0"/>
                    </a:solidFill>
                  </a:rPr>
                  <a:t> 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80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IN" sz="28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𝑇𝑃</m:t>
                        </m:r>
                        <m:r>
                          <a:rPr lang="en-IN" sz="28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IN" sz="28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𝑇𝐹</m:t>
                        </m:r>
                      </m:num>
                      <m:den>
                        <m:r>
                          <a:rPr lang="en-IN" sz="28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𝑇𝑃</m:t>
                        </m:r>
                        <m:r>
                          <a:rPr lang="en-IN" sz="28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IN" sz="28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𝑇𝐹</m:t>
                        </m:r>
                        <m:r>
                          <a:rPr lang="en-IN" sz="28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IN" sz="28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𝐹𝑃</m:t>
                        </m:r>
                        <m:r>
                          <a:rPr lang="en-IN" sz="28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IN" sz="28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𝐹𝑁</m:t>
                        </m:r>
                      </m:den>
                    </m:f>
                    <m:r>
                      <a:rPr lang="en-IN" sz="2800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=0.936</m:t>
                    </m:r>
                  </m:oMath>
                </a14:m>
                <a:endParaRPr lang="en-IN" sz="2800" b="0" dirty="0">
                  <a:solidFill>
                    <a:srgbClr val="0070C0"/>
                  </a:solidFill>
                </a:endParaRPr>
              </a:p>
              <a:p>
                <a:endParaRPr lang="en-US" sz="2800" dirty="0">
                  <a:solidFill>
                    <a:srgbClr val="0070C0"/>
                  </a:solidFill>
                </a:endParaRPr>
              </a:p>
              <a:p>
                <a:r>
                  <a:rPr lang="en-US" sz="2800" dirty="0">
                    <a:solidFill>
                      <a:srgbClr val="0070C0"/>
                    </a:solidFill>
                  </a:rPr>
                  <a:t>Precision </a:t>
                </a:r>
                <a:r>
                  <a:rPr lang="en-US" sz="3600" dirty="0">
                    <a:solidFill>
                      <a:srgbClr val="0070C0"/>
                    </a:solidFill>
                  </a:rPr>
                  <a:t>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80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IN" sz="28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𝑇𝑃</m:t>
                        </m:r>
                      </m:num>
                      <m:den>
                        <m:r>
                          <a:rPr lang="en-IN" sz="28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𝑇𝑃</m:t>
                        </m:r>
                        <m:r>
                          <a:rPr lang="en-IN" sz="28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IN" sz="28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𝐹𝑃</m:t>
                        </m:r>
                      </m:den>
                    </m:f>
                    <m:r>
                      <a:rPr lang="en-IN" sz="2800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=0.983</m:t>
                    </m:r>
                  </m:oMath>
                </a14:m>
                <a:endParaRPr lang="en-IN" sz="2800" b="0" dirty="0">
                  <a:solidFill>
                    <a:srgbClr val="0070C0"/>
                  </a:solidFill>
                </a:endParaRPr>
              </a:p>
              <a:p>
                <a:endParaRPr lang="en-IN" sz="2800" b="0" dirty="0">
                  <a:solidFill>
                    <a:srgbClr val="0070C0"/>
                  </a:solidFill>
                </a:endParaRPr>
              </a:p>
              <a:p>
                <a:r>
                  <a:rPr lang="en-US" sz="2800" dirty="0">
                    <a:solidFill>
                      <a:srgbClr val="0070C0"/>
                    </a:solidFill>
                  </a:rPr>
                  <a:t>Recall </a:t>
                </a:r>
                <a:r>
                  <a:rPr lang="en-US" sz="3600" dirty="0">
                    <a:solidFill>
                      <a:srgbClr val="0070C0"/>
                    </a:solidFill>
                  </a:rPr>
                  <a:t>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80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IN" sz="28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𝑇𝑃</m:t>
                        </m:r>
                      </m:num>
                      <m:den>
                        <m:r>
                          <a:rPr lang="en-IN" sz="28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𝑇𝑃</m:t>
                        </m:r>
                        <m:r>
                          <a:rPr lang="en-IN" sz="28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IN" sz="28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𝐹𝑁</m:t>
                        </m:r>
                      </m:den>
                    </m:f>
                    <m:r>
                      <a:rPr lang="en-IN" sz="2800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=0.942</m:t>
                    </m:r>
                  </m:oMath>
                </a14:m>
                <a:endParaRPr lang="en-IN" sz="2800" b="0" dirty="0">
                  <a:solidFill>
                    <a:srgbClr val="0070C0"/>
                  </a:solidFill>
                </a:endParaRPr>
              </a:p>
              <a:p>
                <a:endParaRPr lang="en-IN" sz="2800" b="0" dirty="0">
                  <a:solidFill>
                    <a:srgbClr val="0070C0"/>
                  </a:solidFill>
                </a:endParaRPr>
              </a:p>
              <a:p>
                <a:r>
                  <a:rPr lang="en-US" sz="2800" dirty="0">
                    <a:solidFill>
                      <a:srgbClr val="0070C0"/>
                    </a:solidFill>
                  </a:rPr>
                  <a:t>F-Score</a:t>
                </a:r>
                <a:r>
                  <a:rPr lang="en-US" sz="3600" dirty="0">
                    <a:solidFill>
                      <a:srgbClr val="0070C0"/>
                    </a:solidFill>
                  </a:rPr>
                  <a:t> = </a:t>
                </a:r>
                <a:r>
                  <a:rPr lang="en-US" sz="3200" dirty="0">
                    <a:solidFill>
                      <a:srgbClr val="0070C0"/>
                    </a:solidFill>
                  </a:rPr>
                  <a:t>2*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80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IN" sz="28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    </m:t>
                        </m:r>
                        <m:r>
                          <a:rPr lang="en-IN" sz="28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𝑃𝑟𝑒𝑐𝑖𝑠𝑖𝑜𝑛</m:t>
                        </m:r>
                        <m:r>
                          <a:rPr lang="en-IN" sz="28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 ∗ </m:t>
                        </m:r>
                        <m:r>
                          <a:rPr lang="en-IN" sz="28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𝑅𝑒𝑐𝑎𝑙𝑙</m:t>
                        </m:r>
                      </m:num>
                      <m:den>
                        <m:r>
                          <a:rPr lang="en-IN" sz="28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𝑃𝑟𝑒𝑐𝑖𝑠𝑖𝑜𝑛</m:t>
                        </m:r>
                        <m:r>
                          <a:rPr lang="en-IN" sz="28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IN" sz="28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𝑅𝑒𝑐𝑎𝑙𝑙</m:t>
                        </m:r>
                        <m:r>
                          <a:rPr lang="en-IN" sz="28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den>
                    </m:f>
                    <m:r>
                      <a:rPr lang="en-IN" sz="2800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= 0.958</m:t>
                    </m:r>
                  </m:oMath>
                </a14:m>
                <a:endParaRPr lang="en-IN" sz="2800" b="0" dirty="0">
                  <a:solidFill>
                    <a:srgbClr val="0070C0"/>
                  </a:solidFill>
                </a:endParaRPr>
              </a:p>
              <a:p>
                <a:endParaRPr lang="en-IN" sz="2800" b="0" dirty="0">
                  <a:solidFill>
                    <a:srgbClr val="0070C0"/>
                  </a:solidFill>
                </a:endParaRPr>
              </a:p>
            </p:txBody>
          </p:sp>
        </mc:Choice>
        <mc:Fallback xmlns="">
          <p:sp>
            <p:nvSpPr>
              <p:cNvPr id="8" name="TextBox 7">
                <a:hlinkClick r:id="rId3"/>
                <a:extLst>
                  <a:ext uri="{FF2B5EF4-FFF2-40B4-BE49-F238E27FC236}">
                    <a16:creationId xmlns:a16="http://schemas.microsoft.com/office/drawing/2014/main" id="{5FC6C278-4035-446A-A94B-030E792FDDF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81601" y="557784"/>
                <a:ext cx="6248399" cy="4454054"/>
              </a:xfrm>
              <a:prstGeom prst="rect">
                <a:avLst/>
              </a:prstGeom>
              <a:blipFill>
                <a:blip r:embed="rId4"/>
                <a:stretch>
                  <a:fillRect l="-1951" t="-2466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F632A65-4DB8-40F7-92EA-A338699FC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19ED-7CFA-4AF2-BE7E-6017F4B12C94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45982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E440B0-C6D0-0546-8F20-22979BCA7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6F3747-1D17-6244-777F-37D3C6D287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0066" y="1491464"/>
            <a:ext cx="5411858" cy="441162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The Project aimed to develop a robust model for disease prediction using various health-related features.</a:t>
            </a:r>
          </a:p>
          <a:p>
            <a:r>
              <a:rPr lang="en-US" dirty="0"/>
              <a:t>The Support Vector Machine (SVM) with Radial Basis Function (RBF) kernel was chosen for its effectiveness in handling complex, non-linear relationships in the data.</a:t>
            </a:r>
          </a:p>
          <a:p>
            <a:r>
              <a:rPr lang="en-US" dirty="0"/>
              <a:t>This project underscores the potential of machine learning in transforming healthcare by enabling early and accurate disease detection, ultimately leading to better patient outcomes and more efficient healthcare delivery.</a:t>
            </a: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A3F3FF-3D5C-35F6-EAF9-5945754E1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19ED-7CFA-4AF2-BE7E-6017F4B12C94}" type="slidenum">
              <a:rPr lang="en-US" noProof="0" smtClean="0"/>
              <a:t>13</a:t>
            </a:fld>
            <a:endParaRPr lang="en-US" noProof="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3CF681-F0E7-1C9A-8E09-3D16DDCD73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3812" y="0"/>
            <a:ext cx="611981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5449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9BC58AD-BCFE-BC96-A8ED-591E40F6F3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19ED-7CFA-4AF2-BE7E-6017F4B12C94}" type="slidenum">
              <a:rPr lang="en-US" noProof="0" smtClean="0"/>
              <a:t>14</a:t>
            </a:fld>
            <a:endParaRPr lang="en-US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37B8586-8662-CB32-1915-EAB937B282E1}"/>
              </a:ext>
            </a:extLst>
          </p:cNvPr>
          <p:cNvSpPr/>
          <p:nvPr/>
        </p:nvSpPr>
        <p:spPr>
          <a:xfrm>
            <a:off x="2003057" y="2967335"/>
            <a:ext cx="818589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just"/>
            <a:r>
              <a:rPr lang="en-US" sz="5400" b="1" cap="none" spc="0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solidFill>
                  <a:schemeClr val="bg2">
                    <a:lumMod val="90000"/>
                  </a:schemeClr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THANK YOU, </a:t>
            </a:r>
            <a:r>
              <a:rPr lang="en-US" sz="5400" b="1" cap="none" spc="0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solidFill>
                  <a:schemeClr val="bg2">
                    <a:lumMod val="90000"/>
                  </a:schemeClr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highlight>
                  <a:srgbClr val="0000FF"/>
                </a:highlight>
              </a:rPr>
              <a:t>MENTORNESS</a:t>
            </a:r>
          </a:p>
        </p:txBody>
      </p:sp>
    </p:spTree>
    <p:extLst>
      <p:ext uri="{BB962C8B-B14F-4D97-AF65-F5344CB8AC3E}">
        <p14:creationId xmlns:p14="http://schemas.microsoft.com/office/powerpoint/2010/main" val="10158047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86D27-68F1-47B9-A6E0-2CEAFAEB2F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5847" y="150411"/>
            <a:ext cx="3833906" cy="2278772"/>
          </a:xfrm>
        </p:spPr>
        <p:txBody>
          <a:bodyPr/>
          <a:lstStyle/>
          <a:p>
            <a:pPr algn="ctr"/>
            <a:r>
              <a:rPr lang="en-US" dirty="0"/>
              <a:t>OUTLINE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04472FF-5CE9-4C28-A4FF-E178C31EC5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647050" y="1304758"/>
            <a:ext cx="468000" cy="468000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C6C871-D206-4292-AECC-3EBF29BE656A}"/>
              </a:ext>
            </a:extLst>
          </p:cNvPr>
          <p:cNvSpPr txBox="1"/>
          <p:nvPr/>
        </p:nvSpPr>
        <p:spPr>
          <a:xfrm>
            <a:off x="5714362" y="1338703"/>
            <a:ext cx="3333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+mj-lt"/>
                <a:cs typeface="Segoe UI Semibold" panose="020B0702040204020203" pitchFamily="34" charset="0"/>
              </a:rPr>
              <a:t>1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914446E-8D49-40FF-8036-3BE0DA8E5B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647050" y="2217479"/>
            <a:ext cx="468000" cy="468000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3E3861-81FF-4843-A74C-8C4C7AE9AA66}"/>
              </a:ext>
            </a:extLst>
          </p:cNvPr>
          <p:cNvSpPr txBox="1"/>
          <p:nvPr/>
        </p:nvSpPr>
        <p:spPr>
          <a:xfrm>
            <a:off x="5723792" y="2249570"/>
            <a:ext cx="3333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+mj-lt"/>
                <a:cs typeface="Segoe UI Semibold" panose="020B0702040204020203" pitchFamily="34" charset="0"/>
              </a:rPr>
              <a:t>2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5A882D0-618F-4C0E-BCB7-2590F7807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647050" y="3130200"/>
            <a:ext cx="468000" cy="468000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F23F82-8FBB-4514-9D10-63CF6BF149CC}"/>
              </a:ext>
            </a:extLst>
          </p:cNvPr>
          <p:cNvSpPr txBox="1"/>
          <p:nvPr/>
        </p:nvSpPr>
        <p:spPr>
          <a:xfrm>
            <a:off x="5723792" y="3171083"/>
            <a:ext cx="3333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+mj-lt"/>
                <a:cs typeface="Segoe UI Semibold" panose="020B0702040204020203" pitchFamily="34" charset="0"/>
              </a:rPr>
              <a:t>3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5E93AB5-365F-4AC2-8A09-4551050645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647050" y="4019622"/>
            <a:ext cx="468000" cy="468000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9965983-80A0-4016-821C-2FFE79B6A9D3}"/>
              </a:ext>
            </a:extLst>
          </p:cNvPr>
          <p:cNvSpPr txBox="1"/>
          <p:nvPr/>
        </p:nvSpPr>
        <p:spPr>
          <a:xfrm>
            <a:off x="5723792" y="4042921"/>
            <a:ext cx="3333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+mj-lt"/>
                <a:cs typeface="Segoe UI Semibold" panose="020B0702040204020203" pitchFamily="34" charset="0"/>
              </a:rPr>
              <a:t>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90876D-147F-4718-97A1-D749D03B85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91792" y="811533"/>
            <a:ext cx="5505450" cy="5896056"/>
          </a:xfrm>
        </p:spPr>
        <p:txBody>
          <a:bodyPr>
            <a:normAutofit/>
          </a:bodyPr>
          <a:lstStyle/>
          <a:p>
            <a:pPr marL="0" lvl="0" indent="0">
              <a:lnSpc>
                <a:spcPct val="100000"/>
              </a:lnSpc>
              <a:spcAft>
                <a:spcPts val="2400"/>
              </a:spcAft>
              <a:buNone/>
            </a:pPr>
            <a:r>
              <a:rPr lang="en-US" sz="3200" dirty="0">
                <a:solidFill>
                  <a:prstClr val="black">
                    <a:lumMod val="85000"/>
                    <a:lumOff val="15000"/>
                  </a:prstClr>
                </a:solidFill>
                <a:cs typeface="Segoe UI" panose="020B0502040204020203" pitchFamily="34" charset="0"/>
              </a:rPr>
              <a:t>Introduction</a:t>
            </a:r>
          </a:p>
          <a:p>
            <a:pPr marL="0" lvl="0" indent="0">
              <a:lnSpc>
                <a:spcPct val="100000"/>
              </a:lnSpc>
              <a:spcAft>
                <a:spcPts val="2400"/>
              </a:spcAft>
              <a:buNone/>
            </a:pPr>
            <a:r>
              <a:rPr lang="en-US" sz="3200" dirty="0">
                <a:solidFill>
                  <a:prstClr val="black">
                    <a:lumMod val="85000"/>
                    <a:lumOff val="15000"/>
                  </a:prstClr>
                </a:solidFill>
                <a:cs typeface="Segoe UI" panose="020B0502040204020203" pitchFamily="34" charset="0"/>
              </a:rPr>
              <a:t>Objective</a:t>
            </a:r>
          </a:p>
          <a:p>
            <a:pPr marL="0" lvl="0" indent="0">
              <a:lnSpc>
                <a:spcPct val="100000"/>
              </a:lnSpc>
              <a:spcAft>
                <a:spcPts val="2400"/>
              </a:spcAft>
              <a:buNone/>
            </a:pPr>
            <a:r>
              <a:rPr lang="en-US" sz="3200" dirty="0">
                <a:solidFill>
                  <a:prstClr val="black">
                    <a:lumMod val="85000"/>
                    <a:lumOff val="15000"/>
                  </a:prstClr>
                </a:solidFill>
                <a:cs typeface="Segoe UI" panose="020B0502040204020203" pitchFamily="34" charset="0"/>
              </a:rPr>
              <a:t>Data Sets</a:t>
            </a:r>
          </a:p>
          <a:p>
            <a:pPr marL="0" lvl="0" indent="0">
              <a:lnSpc>
                <a:spcPct val="100000"/>
              </a:lnSpc>
              <a:spcAft>
                <a:spcPts val="2400"/>
              </a:spcAft>
              <a:buNone/>
            </a:pPr>
            <a:r>
              <a:rPr lang="en-US" sz="3200" dirty="0">
                <a:solidFill>
                  <a:prstClr val="black">
                    <a:lumMod val="85000"/>
                    <a:lumOff val="15000"/>
                  </a:prstClr>
                </a:solidFill>
                <a:cs typeface="Segoe UI" panose="020B0502040204020203" pitchFamily="34" charset="0"/>
              </a:rPr>
              <a:t>ML Model</a:t>
            </a:r>
          </a:p>
          <a:p>
            <a:pPr marL="0" lvl="0" indent="0">
              <a:lnSpc>
                <a:spcPct val="100000"/>
              </a:lnSpc>
              <a:spcAft>
                <a:spcPts val="2400"/>
              </a:spcAft>
              <a:buNone/>
            </a:pPr>
            <a:r>
              <a:rPr lang="en-US" sz="3200" dirty="0">
                <a:solidFill>
                  <a:prstClr val="black">
                    <a:lumMod val="85000"/>
                    <a:lumOff val="15000"/>
                  </a:prstClr>
                </a:solidFill>
                <a:cs typeface="Segoe UI" panose="020B0502040204020203" pitchFamily="34" charset="0"/>
              </a:rPr>
              <a:t>Results</a:t>
            </a:r>
          </a:p>
          <a:p>
            <a:pPr marL="0" lvl="0" indent="0">
              <a:lnSpc>
                <a:spcPct val="100000"/>
              </a:lnSpc>
              <a:spcAft>
                <a:spcPts val="2400"/>
              </a:spcAft>
              <a:buNone/>
            </a:pPr>
            <a:r>
              <a:rPr lang="en-US" sz="3200" dirty="0">
                <a:solidFill>
                  <a:prstClr val="black">
                    <a:lumMod val="85000"/>
                    <a:lumOff val="15000"/>
                  </a:prstClr>
                </a:solidFill>
                <a:cs typeface="Segoe UI" panose="020B0502040204020203" pitchFamily="34" charset="0"/>
              </a:rPr>
              <a:t>Conclusion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64DED22-1F70-DCE0-EC76-EE85216157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647050" y="4952258"/>
            <a:ext cx="468000" cy="468000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BD40E00-EFF3-B14E-E77E-73490DC2CFD9}"/>
              </a:ext>
            </a:extLst>
          </p:cNvPr>
          <p:cNvSpPr txBox="1"/>
          <p:nvPr/>
        </p:nvSpPr>
        <p:spPr>
          <a:xfrm>
            <a:off x="5723792" y="4975557"/>
            <a:ext cx="3333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+mj-lt"/>
                <a:cs typeface="Segoe UI Semibold" panose="020B0702040204020203" pitchFamily="34" charset="0"/>
              </a:rPr>
              <a:t>5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82D8D774-41DD-E4DB-1D8F-57AAEC7E8A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647050" y="5811742"/>
            <a:ext cx="468000" cy="468000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accent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D41A26F-1A0B-FDB7-87EF-C2AF1F9CC46C}"/>
              </a:ext>
            </a:extLst>
          </p:cNvPr>
          <p:cNvSpPr txBox="1"/>
          <p:nvPr/>
        </p:nvSpPr>
        <p:spPr>
          <a:xfrm>
            <a:off x="5723792" y="5835041"/>
            <a:ext cx="3333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+mj-lt"/>
                <a:cs typeface="Segoe UI Semibold" panose="020B0702040204020203" pitchFamily="34" charset="0"/>
              </a:rPr>
              <a:t>6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6B5E71C5-9A83-719C-8B21-F3706BA94B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62589" y="-269391"/>
            <a:ext cx="5464038" cy="7267182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856420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C3C117A-FBCE-4093-AA60-E0B1FCBAFCF6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7355840" y="2027798"/>
            <a:ext cx="4641006" cy="2397608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F2B419-2C22-DAAD-1BFD-7C152720C0E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95154" y="1074859"/>
            <a:ext cx="5746376" cy="5223072"/>
          </a:xfrm>
        </p:spPr>
        <p:txBody>
          <a:bodyPr/>
          <a:lstStyle/>
          <a:p>
            <a:r>
              <a:rPr lang="en-IN" dirty="0"/>
              <a:t>We will create model uses structured data to predict the patients of either Healthy or diseased.</a:t>
            </a:r>
          </a:p>
          <a:p>
            <a:r>
              <a:rPr lang="en-IN" dirty="0"/>
              <a:t>But for complex disease, structured data is not a good way to describe the disease thoroughly.</a:t>
            </a:r>
          </a:p>
          <a:p>
            <a:r>
              <a:rPr lang="en-IN" dirty="0"/>
              <a:t>Stated Datasets have 25 columns from that 24 of them help to predict disease particularly.</a:t>
            </a:r>
          </a:p>
          <a:p>
            <a:r>
              <a:rPr lang="en-IN" dirty="0"/>
              <a:t>In this problem, we only want to decide that person is Healthy or unhealthy.</a:t>
            </a:r>
          </a:p>
        </p:txBody>
      </p:sp>
    </p:spTree>
    <p:extLst>
      <p:ext uri="{BB962C8B-B14F-4D97-AF65-F5344CB8AC3E}">
        <p14:creationId xmlns:p14="http://schemas.microsoft.com/office/powerpoint/2010/main" val="26218679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C46EC-1FC7-4065-BC98-F8A55E5393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968" y="598374"/>
            <a:ext cx="3833906" cy="2278772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Objective</a:t>
            </a:r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040E108-43C3-4816-91FB-4F3FE893D4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02273" y="2267503"/>
            <a:ext cx="3833906" cy="2611038"/>
          </a:xfrm>
          <a:prstGeom prst="roundRect">
            <a:avLst>
              <a:gd name="adj" fmla="val 50000"/>
            </a:avLst>
          </a:prstGeom>
          <a:solidFill>
            <a:schemeClr val="accent1">
              <a:lumMod val="75000"/>
            </a:schemeClr>
          </a:solidFill>
          <a:ln w="571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Content Placeholder 4" descr="P Orbital">
                <a:extLst>
                  <a:ext uri="{FF2B5EF4-FFF2-40B4-BE49-F238E27FC236}">
                    <a16:creationId xmlns:a16="http://schemas.microsoft.com/office/drawing/2014/main" id="{67B34215-F296-E884-3ADD-248C56C9B853}"/>
                  </a:ext>
                </a:extLst>
              </p:cNvPr>
              <p:cNvGraphicFramePr>
                <a:graphicFrameLocks noGrp="1" noChangeAspect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1690534065"/>
                  </p:ext>
                </p:extLst>
              </p:nvPr>
            </p:nvGraphicFramePr>
            <p:xfrm>
              <a:off x="1533780" y="2361001"/>
              <a:ext cx="2170892" cy="224706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170892" cy="2247065"/>
                    </a:xfrm>
                    <a:prstGeom prst="rect">
                      <a:avLst/>
                    </a:prstGeom>
                  </am3d:spPr>
                  <am3d:camera>
                    <am3d:pos x="0" y="0" z="814692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695" d="1000000"/>
                    <am3d:preTrans dx="-1216821" dy="-1216821" dz="1216822"/>
                    <am3d:scale>
                      <am3d:sx n="1000000" d="1000000"/>
                      <am3d:sy n="1000000" d="1000000"/>
                      <am3d:sz n="1000000" d="1000000"/>
                    </am3d:scale>
                    <am3d:rot ax="1947456" ay="1668464" az="991575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24656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Content Placeholder 4" descr="P Orbital">
                <a:extLst>
                  <a:ext uri="{FF2B5EF4-FFF2-40B4-BE49-F238E27FC236}">
                    <a16:creationId xmlns:a16="http://schemas.microsoft.com/office/drawing/2014/main" id="{67B34215-F296-E884-3ADD-248C56C9B85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33780" y="2361001"/>
                <a:ext cx="2170892" cy="2247065"/>
              </a:xfrm>
              <a:prstGeom prst="rect">
                <a:avLst/>
              </a:prstGeom>
            </p:spPr>
          </p:pic>
        </mc:Fallback>
      </mc:AlternateContent>
      <p:sp>
        <p:nvSpPr>
          <p:cNvPr id="22" name="TextBox 21">
            <a:extLst>
              <a:ext uri="{FF2B5EF4-FFF2-40B4-BE49-F238E27FC236}">
                <a16:creationId xmlns:a16="http://schemas.microsoft.com/office/drawing/2014/main" id="{498692F2-A6F7-F269-8508-8F63C2C50125}"/>
              </a:ext>
            </a:extLst>
          </p:cNvPr>
          <p:cNvSpPr txBox="1"/>
          <p:nvPr/>
        </p:nvSpPr>
        <p:spPr>
          <a:xfrm>
            <a:off x="5466079" y="1274363"/>
            <a:ext cx="672592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The Objective of this project is to develop a </a:t>
            </a:r>
          </a:p>
          <a:p>
            <a:r>
              <a:rPr lang="en-US" sz="2400" dirty="0"/>
              <a:t>predictive model that can accurately classify </a:t>
            </a:r>
          </a:p>
          <a:p>
            <a:r>
              <a:rPr lang="en-US" sz="2400" dirty="0"/>
              <a:t>Individuals into diseased or non-diseased categories based on their health attributes. 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By leveraging machine learning algorithms,</a:t>
            </a:r>
          </a:p>
          <a:p>
            <a:r>
              <a:rPr lang="en-US" sz="2400" dirty="0"/>
              <a:t>aim to create a reliable tool that healthcare providers can use to assist in disease diagnosis and prognosis.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2103474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859B8-20D7-4327-B945-9DB34BBA1DF7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762000" y="305678"/>
            <a:ext cx="10667998" cy="717685"/>
          </a:xfrm>
        </p:spPr>
        <p:txBody>
          <a:bodyPr>
            <a:normAutofit fontScale="90000"/>
          </a:bodyPr>
          <a:lstStyle/>
          <a:p>
            <a:r>
              <a:rPr lang="en-US" dirty="0"/>
              <a:t>DATA SETS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BE5B2B2-0684-4BD8-9A66-EEE670977A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636826" y="1951759"/>
            <a:ext cx="468000" cy="468000"/>
          </a:xfrm>
          <a:prstGeom prst="ellipse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142DF4-4EE3-4660-9BDC-D1E1707D98BC}"/>
              </a:ext>
            </a:extLst>
          </p:cNvPr>
          <p:cNvSpPr txBox="1"/>
          <p:nvPr/>
        </p:nvSpPr>
        <p:spPr>
          <a:xfrm>
            <a:off x="4704138" y="1981862"/>
            <a:ext cx="3333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61C65-5310-42F3-BA62-63E7E01D96D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Autofit/>
          </a:bodyPr>
          <a:lstStyle/>
          <a:p>
            <a:pPr marL="0" lv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endParaRPr lang="en-US" sz="2400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1DAC7997-6C29-4070-B4EB-6A172CDBC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19ED-7CFA-4AF2-BE7E-6017F4B12C94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FDA7019D-DDA3-908B-E18E-149D573069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919" y="2672591"/>
            <a:ext cx="10932159" cy="381421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0E41ACA-95EA-423C-611C-9831E9313903}"/>
              </a:ext>
            </a:extLst>
          </p:cNvPr>
          <p:cNvSpPr txBox="1"/>
          <p:nvPr/>
        </p:nvSpPr>
        <p:spPr>
          <a:xfrm>
            <a:off x="5191547" y="1920307"/>
            <a:ext cx="22311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800" dirty="0"/>
              <a:t>Training Data</a:t>
            </a:r>
          </a:p>
        </p:txBody>
      </p:sp>
    </p:spTree>
    <p:extLst>
      <p:ext uri="{BB962C8B-B14F-4D97-AF65-F5344CB8AC3E}">
        <p14:creationId xmlns:p14="http://schemas.microsoft.com/office/powerpoint/2010/main" val="3716809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859B8-20D7-4327-B945-9DB34BBA1DF7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762000" y="305678"/>
            <a:ext cx="10667998" cy="717685"/>
          </a:xfrm>
        </p:spPr>
        <p:txBody>
          <a:bodyPr>
            <a:normAutofit fontScale="90000"/>
          </a:bodyPr>
          <a:lstStyle/>
          <a:p>
            <a:r>
              <a:rPr lang="en-US" dirty="0"/>
              <a:t>DATA SETS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BE5B2B2-0684-4BD8-9A66-EEE670977A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636826" y="1951759"/>
            <a:ext cx="468000" cy="468000"/>
          </a:xfrm>
          <a:prstGeom prst="ellipse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142DF4-4EE3-4660-9BDC-D1E1707D98BC}"/>
              </a:ext>
            </a:extLst>
          </p:cNvPr>
          <p:cNvSpPr txBox="1"/>
          <p:nvPr/>
        </p:nvSpPr>
        <p:spPr>
          <a:xfrm>
            <a:off x="4704138" y="1981862"/>
            <a:ext cx="3333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61C65-5310-42F3-BA62-63E7E01D96D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Autofit/>
          </a:bodyPr>
          <a:lstStyle/>
          <a:p>
            <a:pPr marL="0" lv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endParaRPr lang="en-US" sz="2400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1DAC7997-6C29-4070-B4EB-6A172CDBC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19ED-7CFA-4AF2-BE7E-6017F4B12C94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FDA7019D-DDA3-908B-E18E-149D5730696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29919" y="2687034"/>
            <a:ext cx="10932159" cy="378532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0E41ACA-95EA-423C-611C-9831E9313903}"/>
              </a:ext>
            </a:extLst>
          </p:cNvPr>
          <p:cNvSpPr txBox="1"/>
          <p:nvPr/>
        </p:nvSpPr>
        <p:spPr>
          <a:xfrm>
            <a:off x="5191547" y="1920307"/>
            <a:ext cx="16335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800" dirty="0"/>
              <a:t>Test Data</a:t>
            </a:r>
          </a:p>
        </p:txBody>
      </p:sp>
    </p:spTree>
    <p:extLst>
      <p:ext uri="{BB962C8B-B14F-4D97-AF65-F5344CB8AC3E}">
        <p14:creationId xmlns:p14="http://schemas.microsoft.com/office/powerpoint/2010/main" val="20918786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1B7E248-2B3F-612A-CF4B-49AECBA5A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19ED-7CFA-4AF2-BE7E-6017F4B12C94}" type="slidenum">
              <a:rPr lang="en-US" noProof="0" smtClean="0"/>
              <a:pPr/>
              <a:t>7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A78C8CF-4A71-3360-2A2A-13C986A7A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Historical Representation of Data Set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A51CC50-CB79-2993-6A3F-C9CD40042D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999" y="1823298"/>
            <a:ext cx="5330963" cy="416052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890E870-0685-0542-BBB5-52071B01DA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0837" y="1823298"/>
            <a:ext cx="5266954" cy="4160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2078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9C47A54-47D1-CDD2-4431-B509976CE3E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03296" y="1282700"/>
            <a:ext cx="8252278" cy="5905696"/>
          </a:xfrm>
        </p:spPr>
        <p:txBody>
          <a:bodyPr>
            <a:noAutofit/>
          </a:bodyPr>
          <a:lstStyle/>
          <a:p>
            <a:r>
              <a:rPr lang="en-US" sz="2400" dirty="0"/>
              <a:t>Data Preprocessing</a:t>
            </a:r>
          </a:p>
          <a:p>
            <a:endParaRPr lang="en-US" sz="2400" dirty="0"/>
          </a:p>
          <a:p>
            <a:r>
              <a:rPr lang="en-US" sz="2400" dirty="0"/>
              <a:t>Feature Engineering</a:t>
            </a:r>
          </a:p>
          <a:p>
            <a:endParaRPr lang="en-US" sz="2400" dirty="0"/>
          </a:p>
          <a:p>
            <a:r>
              <a:rPr lang="en-US" sz="2400" dirty="0"/>
              <a:t>Model Selection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Model Training</a:t>
            </a:r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C88FC1D-C28D-1C17-D45D-21D90BC04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19ED-7CFA-4AF2-BE7E-6017F4B12C94}" type="slidenum">
              <a:rPr lang="en-US" noProof="0" smtClean="0"/>
              <a:pPr/>
              <a:t>8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0D7C58F-7235-4E58-AD1D-7026FE1E2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STEPS INVOLVED</a:t>
            </a:r>
          </a:p>
        </p:txBody>
      </p:sp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2C25B661-9196-6D9B-7605-2593C46A5165}"/>
              </a:ext>
            </a:extLst>
          </p:cNvPr>
          <p:cNvSpPr txBox="1">
            <a:spLocks/>
          </p:cNvSpPr>
          <p:nvPr/>
        </p:nvSpPr>
        <p:spPr>
          <a:xfrm>
            <a:off x="6831463" y="1770927"/>
            <a:ext cx="8252278" cy="3900669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marL="283464" indent="-283464" algn="l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83464" algn="l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Corbel" panose="020B0503020204020204" pitchFamily="34" charset="0"/>
              <a:buChar char="–"/>
              <a:defRPr sz="18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83464" algn="l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83464" algn="l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Corbel" panose="020B0503020204020204" pitchFamily="34" charset="0"/>
              <a:buChar char="–"/>
              <a:defRPr sz="14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83464" algn="l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i="1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83464" algn="l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83464" algn="l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Arial" panose="020B0604020202020204" pitchFamily="34" charset="0"/>
              <a:buChar char="•"/>
              <a:defRPr sz="14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83464" algn="l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83464" algn="l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Arial" panose="020B0604020202020204" pitchFamily="34" charset="0"/>
              <a:buChar char="•"/>
              <a:defRPr sz="1400" i="1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Model Evaluation</a:t>
            </a:r>
          </a:p>
          <a:p>
            <a:endParaRPr lang="en-US" sz="2400" dirty="0"/>
          </a:p>
          <a:p>
            <a:r>
              <a:rPr lang="en-US" sz="2400" dirty="0"/>
              <a:t>Confusion Matrix</a:t>
            </a:r>
          </a:p>
          <a:p>
            <a:endParaRPr lang="en-US" sz="2400" dirty="0"/>
          </a:p>
          <a:p>
            <a:r>
              <a:rPr lang="en-US" sz="2400" dirty="0"/>
              <a:t>Visualization</a:t>
            </a:r>
          </a:p>
          <a:p>
            <a:endParaRPr lang="en-US" sz="2400" dirty="0"/>
          </a:p>
          <a:p>
            <a:r>
              <a:rPr lang="en-US" sz="2400" dirty="0"/>
              <a:t>Model Improvement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7042737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9061B-93AF-4A3E-9D95-D1F4A2B925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/>
              <a:t>ML Model 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C055D10-5B53-4AB5-B108-CAEA2CCD74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>
            <a:off x="465544" y="2123481"/>
            <a:ext cx="3833906" cy="26110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57150"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B74A029-8AD0-4A10-B977-541CE5DD06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829175" y="1512047"/>
            <a:ext cx="6934199" cy="3833906"/>
          </a:xfrm>
          <a:prstGeom prst="roundRect">
            <a:avLst>
              <a:gd name="adj" fmla="val 0"/>
            </a:avLst>
          </a:prstGeom>
          <a:noFill/>
          <a:ln w="381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957AAF-C78F-46C2-9727-8076925CD7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1411" y="1448444"/>
            <a:ext cx="5554466" cy="3833906"/>
          </a:xfrm>
        </p:spPr>
        <p:txBody>
          <a:bodyPr>
            <a:noAutofit/>
          </a:bodyPr>
          <a:lstStyle/>
          <a:p>
            <a:pPr marL="0" lv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dirty="0">
                <a:solidFill>
                  <a:prstClr val="black">
                    <a:lumMod val="85000"/>
                    <a:lumOff val="15000"/>
                  </a:prstClr>
                </a:solidFill>
                <a:cs typeface="Segoe UI" panose="020B0502040204020203" pitchFamily="34" charset="0"/>
              </a:rPr>
              <a:t>Method: Support Vector Machine (SVM) with Radial Basis Function (RBF) kernel.</a:t>
            </a:r>
          </a:p>
          <a:p>
            <a:pPr marL="0" lv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dirty="0">
                <a:solidFill>
                  <a:prstClr val="black">
                    <a:lumMod val="85000"/>
                    <a:lumOff val="15000"/>
                  </a:prstClr>
                </a:solidFill>
                <a:cs typeface="Segoe UI" panose="020B0502040204020203" pitchFamily="34" charset="0"/>
              </a:rPr>
              <a:t>Where RBF Kernel is suitable for non-linearly separable data.</a:t>
            </a:r>
          </a:p>
          <a:p>
            <a:pPr marL="0" lv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dirty="0">
                <a:solidFill>
                  <a:prstClr val="black">
                    <a:lumMod val="85000"/>
                    <a:lumOff val="15000"/>
                  </a:prstClr>
                </a:solidFill>
                <a:cs typeface="Segoe UI" panose="020B0502040204020203" pitchFamily="34" charset="0"/>
              </a:rPr>
              <a:t>Total records: Train dataset (2352), Test dataset (487).</a:t>
            </a:r>
          </a:p>
          <a:p>
            <a:pPr marL="0" lv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dirty="0">
                <a:solidFill>
                  <a:prstClr val="black">
                    <a:lumMod val="85000"/>
                    <a:lumOff val="15000"/>
                  </a:prstClr>
                </a:solidFill>
                <a:cs typeface="Segoe UI" panose="020B0502040204020203" pitchFamily="34" charset="0"/>
              </a:rPr>
              <a:t>Features: 24 attributes related to patient health metrics.</a:t>
            </a:r>
          </a:p>
          <a:p>
            <a:pPr marL="0" lv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dirty="0">
                <a:solidFill>
                  <a:prstClr val="black">
                    <a:lumMod val="85000"/>
                    <a:lumOff val="15000"/>
                  </a:prstClr>
                </a:solidFill>
                <a:cs typeface="Segoe UI" panose="020B0502040204020203" pitchFamily="34" charset="0"/>
              </a:rPr>
              <a:t>Target: Disease presence (multiple disease classes) So, to handle non-linear relationships we need RBF kernel.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372FC0-087E-4C53-82C7-1D7555E68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19ED-7CFA-4AF2-BE7E-6017F4B12C94}" type="slidenum">
              <a:rPr lang="en-US" smtClean="0"/>
              <a:t>9</a:t>
            </a:fld>
            <a:endParaRPr lang="en-US" dirty="0"/>
          </a:p>
        </p:txBody>
      </p:sp>
      <p:pic>
        <p:nvPicPr>
          <p:cNvPr id="22" name="Graphic 21" descr="Statistics with solid fill">
            <a:extLst>
              <a:ext uri="{FF2B5EF4-FFF2-40B4-BE49-F238E27FC236}">
                <a16:creationId xmlns:a16="http://schemas.microsoft.com/office/drawing/2014/main" id="{33829170-4503-8C6A-D97F-D3445F0C6E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36677" y="2583180"/>
            <a:ext cx="1691640" cy="1691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124424"/>
      </p:ext>
    </p:extLst>
  </p:cSld>
  <p:clrMapOvr>
    <a:masterClrMapping/>
  </p:clrMapOvr>
</p:sld>
</file>

<file path=ppt/theme/theme1.xml><?xml version="1.0" encoding="utf-8"?>
<a:theme xmlns:a="http://schemas.openxmlformats.org/drawingml/2006/main" name="Headlines">
  <a:themeElements>
    <a:clrScheme name="Headlines">
      <a:dk1>
        <a:sysClr val="windowText" lastClr="000000"/>
      </a:dk1>
      <a:lt1>
        <a:sysClr val="window" lastClr="FFFFFF"/>
      </a:lt1>
      <a:dk2>
        <a:srgbClr val="1D1A1D"/>
      </a:dk2>
      <a:lt2>
        <a:srgbClr val="F5F5F5"/>
      </a:lt2>
      <a:accent1>
        <a:srgbClr val="439EB7"/>
      </a:accent1>
      <a:accent2>
        <a:srgbClr val="E28B55"/>
      </a:accent2>
      <a:accent3>
        <a:srgbClr val="DCB64D"/>
      </a:accent3>
      <a:accent4>
        <a:srgbClr val="4CA198"/>
      </a:accent4>
      <a:accent5>
        <a:srgbClr val="835B82"/>
      </a:accent5>
      <a:accent6>
        <a:srgbClr val="645135"/>
      </a:accent6>
      <a:hlink>
        <a:srgbClr val="439EB7"/>
      </a:hlink>
      <a:folHlink>
        <a:srgbClr val="835B82"/>
      </a:folHlink>
    </a:clrScheme>
    <a:fontScheme name="Custom 5">
      <a:majorFont>
        <a:latin typeface="Franklin Gothic Demi"/>
        <a:ea typeface=""/>
        <a:cs typeface=""/>
      </a:majorFont>
      <a:minorFont>
        <a:latin typeface="Franklin Gothic Medium"/>
        <a:ea typeface=""/>
        <a:cs typeface=""/>
      </a:minorFont>
    </a:fontScheme>
    <a:fmtScheme name="Headlines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100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88900" dist="25400" dir="10800000">
              <a:srgbClr val="000000">
                <a:alpha val="25000"/>
              </a:srgbClr>
            </a:innerShdw>
            <a:outerShdw blurRad="25400" dist="25400" dir="5400000" rotWithShape="0">
              <a:srgbClr val="FFFFFF">
                <a:alpha val="1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 w="57150">
          <a:noFill/>
        </a:ln>
        <a:effectLst>
          <a:outerShdw blurRad="63500" sx="102000" sy="102000" algn="ctr" rotWithShape="0">
            <a:prstClr val="black">
              <a:alpha val="40000"/>
            </a:prstClr>
          </a:outerShdw>
        </a:effec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33527777_win32_fixed.potx" id="{826F8C1F-4FB5-4CE6-B7A0-9EBD6074CC2F}" vid="{BB5D3E28-8CAE-479F-BD65-24FBDA1E6FB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186</TotalTime>
  <Words>472</Words>
  <Application>Microsoft Office PowerPoint</Application>
  <PresentationFormat>Widescreen</PresentationFormat>
  <Paragraphs>89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Calibri</vt:lpstr>
      <vt:lpstr>Cambria Math</vt:lpstr>
      <vt:lpstr>Corbel</vt:lpstr>
      <vt:lpstr>Franklin Gothic Demi</vt:lpstr>
      <vt:lpstr>Franklin Gothic Medium</vt:lpstr>
      <vt:lpstr>Segoe UI</vt:lpstr>
      <vt:lpstr>Headlines</vt:lpstr>
      <vt:lpstr>DISEASE PREDICTION </vt:lpstr>
      <vt:lpstr>OUTLINE</vt:lpstr>
      <vt:lpstr>Introduction</vt:lpstr>
      <vt:lpstr>Objective</vt:lpstr>
      <vt:lpstr>DATA SETS</vt:lpstr>
      <vt:lpstr>DATA SETS</vt:lpstr>
      <vt:lpstr>Historical Representation of Data Set</vt:lpstr>
      <vt:lpstr>STEPS INVOLVED</vt:lpstr>
      <vt:lpstr>ML Model </vt:lpstr>
      <vt:lpstr>CORRELATION MATRIX</vt:lpstr>
      <vt:lpstr>CONFUSION MATRIX</vt:lpstr>
      <vt:lpstr>Results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DISEASE PREDICTION </dc:title>
  <dc:creator>Radhe hirani</dc:creator>
  <cp:lastModifiedBy>Radhe hirani</cp:lastModifiedBy>
  <cp:revision>4</cp:revision>
  <dcterms:created xsi:type="dcterms:W3CDTF">2024-05-18T08:01:34Z</dcterms:created>
  <dcterms:modified xsi:type="dcterms:W3CDTF">2024-05-25T08:21:53Z</dcterms:modified>
</cp:coreProperties>
</file>